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19"/>
  </p:notesMasterIdLst>
  <p:sldIdLst>
    <p:sldId id="292" r:id="rId5"/>
    <p:sldId id="1305" r:id="rId6"/>
    <p:sldId id="352" r:id="rId7"/>
    <p:sldId id="1300" r:id="rId8"/>
    <p:sldId id="1284" r:id="rId9"/>
    <p:sldId id="1285" r:id="rId10"/>
    <p:sldId id="1286" r:id="rId11"/>
    <p:sldId id="1287" r:id="rId12"/>
    <p:sldId id="1292" r:id="rId13"/>
    <p:sldId id="1294" r:id="rId14"/>
    <p:sldId id="1295" r:id="rId15"/>
    <p:sldId id="1297" r:id="rId16"/>
    <p:sldId id="1288" r:id="rId17"/>
    <p:sldId id="1249" r:id="rId18"/>
  </p:sldIdLst>
  <p:sldSz cx="9144000" cy="5143500" type="screen16x9"/>
  <p:notesSz cx="6858000" cy="9144000"/>
  <p:custShowLst>
    <p:custShow name="Custom Show 1" id="0">
      <p:sldLst>
        <p:sld r:id="rId5"/>
        <p:sld r:id="rId7"/>
        <p:sld r:id="rId8"/>
        <p:sld r:id="rId9"/>
        <p:sld r:id="rId11"/>
      </p:sldLst>
    </p:custShow>
  </p:custShow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12" userDrawn="1">
          <p15:clr>
            <a:srgbClr val="A4A3A4"/>
          </p15:clr>
        </p15:guide>
        <p15:guide id="2" pos="144" userDrawn="1">
          <p15:clr>
            <a:srgbClr val="A4A3A4"/>
          </p15:clr>
        </p15:guide>
        <p15:guide id="3" orient="horz" pos="876" userDrawn="1">
          <p15:clr>
            <a:srgbClr val="A4A3A4"/>
          </p15:clr>
        </p15:guide>
      </p15:sldGuideLst>
    </p:ext>
    <p:ext uri="http://customooxmlschemas.google.com/">
      <go:slidesCustomData xmlns=""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3264"/>
    <a:srgbClr val="841910"/>
    <a:srgbClr val="DFDDFB"/>
    <a:srgbClr val="213164"/>
    <a:srgbClr val="213163"/>
    <a:srgbClr val="E3E1FB"/>
    <a:srgbClr val="FFAB40"/>
    <a:srgbClr val="FFFFFF"/>
    <a:srgbClr val="0000FF"/>
    <a:srgbClr val="FFCD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927" autoAdjust="0"/>
    <p:restoredTop sz="94660"/>
  </p:normalViewPr>
  <p:slideViewPr>
    <p:cSldViewPr snapToGrid="0">
      <p:cViewPr varScale="1">
        <p:scale>
          <a:sx n="103" d="100"/>
          <a:sy n="103" d="100"/>
        </p:scale>
        <p:origin x="1138" y="77"/>
      </p:cViewPr>
      <p:guideLst>
        <p:guide orient="horz" pos="612"/>
        <p:guide pos="144"/>
        <p:guide orient="horz" pos="87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22"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2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20" Type="http://customschemas.google.com/relationships/presentationmetadata" Target="metadata"/><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notesMaster" Target="notesMasters/notesMaster1.xml"/><Relationship Id="rId22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3"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E7D7BE-B1CD-41F1-9DDE-F3BBBC55BBFD}" type="doc">
      <dgm:prSet loTypeId="urn:microsoft.com/office/officeart/2011/layout/CircleProcess" loCatId="process" qsTypeId="urn:microsoft.com/office/officeart/2005/8/quickstyle/simple1" qsCatId="simple" csTypeId="urn:microsoft.com/office/officeart/2005/8/colors/accent1_2" csCatId="accent1" phldr="1"/>
      <dgm:spPr/>
      <dgm:t>
        <a:bodyPr/>
        <a:lstStyle/>
        <a:p>
          <a:endParaRPr lang="en-US"/>
        </a:p>
      </dgm:t>
    </dgm:pt>
    <dgm:pt modelId="{2660E8EA-4C38-4480-80FB-2EE5BA6984B3}" type="pres">
      <dgm:prSet presAssocID="{9CE7D7BE-B1CD-41F1-9DDE-F3BBBC55BBFD}" presName="Name0" presStyleCnt="0">
        <dgm:presLayoutVars>
          <dgm:chMax val="11"/>
          <dgm:chPref val="11"/>
          <dgm:dir/>
          <dgm:resizeHandles/>
        </dgm:presLayoutVars>
      </dgm:prSet>
      <dgm:spPr/>
    </dgm:pt>
  </dgm:ptLst>
  <dgm:cxnLst>
    <dgm:cxn modelId="{C84E9C6A-95CD-430E-B250-50748F350F7D}" type="presOf" srcId="{9CE7D7BE-B1CD-41F1-9DDE-F3BBBC55BBFD}" destId="{2660E8EA-4C38-4480-80FB-2EE5BA6984B3}" srcOrd="0"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48123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spc="-5">
                <a:solidFill>
                  <a:srgbClr val="223366"/>
                </a:solidFill>
              </a:rPr>
              <a:t>Thank You !!</a:t>
            </a:r>
            <a:endParaRPr lang="en-US" sz="1100" b="1" spc="-5">
              <a:solidFill>
                <a:srgbClr val="223366"/>
              </a:solidFill>
            </a:endParaRPr>
          </a:p>
        </p:txBody>
      </p:sp>
    </p:spTree>
    <p:extLst>
      <p:ext uri="{BB962C8B-B14F-4D97-AF65-F5344CB8AC3E}">
        <p14:creationId xmlns:p14="http://schemas.microsoft.com/office/powerpoint/2010/main" val="12723071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lvl="0" algn="l">
              <a:lnSpc>
                <a:spcPct val="100000"/>
              </a:lnSpc>
              <a:spcBef>
                <a:spcPts val="0"/>
              </a:spcBef>
              <a:spcAft>
                <a:spcPts val="0"/>
              </a:spcAft>
              <a:buSzPts val="1100"/>
              <a:buNone/>
            </a:pPr>
            <a:endParaRPr lang="en"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93475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811687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249617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458256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453239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671224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246731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16290735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4/9/2024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MT"/>
                <a:cs typeface="Arial MT"/>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800" b="0" i="0">
                <a:solidFill>
                  <a:schemeClr val="tx1"/>
                </a:solidFill>
                <a:latin typeface="Arial MT"/>
                <a:cs typeface="Arial MT"/>
              </a:defRPr>
            </a:lvl1pPr>
          </a:lstStyle>
          <a:p>
            <a:pPr marL="12700">
              <a:lnSpc>
                <a:spcPct val="100000"/>
              </a:lnSpc>
              <a:spcBef>
                <a:spcPts val="25"/>
              </a:spcBef>
            </a:pPr>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3FD61DA6-D9C3-4FDE-8A87-022315D71125}" type="datetime1">
              <a:rPr lang="en-US" smtClean="0"/>
              <a:t>4/9/2024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837878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8" name="Rectangle 7">
            <a:extLst>
              <a:ext uri="{FF2B5EF4-FFF2-40B4-BE49-F238E27FC236}">
                <a16:creationId xmlns:a16="http://schemas.microsoft.com/office/drawing/2014/main" id="{9759FAC2-2004-4EAC-FA79-8395FA9E5834}"/>
              </a:ext>
            </a:extLst>
          </p:cNvPr>
          <p:cNvSpPr/>
          <p:nvPr userDrawn="1"/>
        </p:nvSpPr>
        <p:spPr>
          <a:xfrm>
            <a:off x="7283428" y="62784"/>
            <a:ext cx="1109472" cy="5846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oogle Shape;110;p4" descr="A close up of a sign&#10;&#10;Description automatically generated">
            <a:extLst>
              <a:ext uri="{FF2B5EF4-FFF2-40B4-BE49-F238E27FC236}">
                <a16:creationId xmlns:a16="http://schemas.microsoft.com/office/drawing/2014/main" id="{CE849A3B-BCF0-B774-F89E-81965C71F93E}"/>
              </a:ext>
            </a:extLst>
          </p:cNvPr>
          <p:cNvPicPr preferRelativeResize="0"/>
          <p:nvPr userDrawn="1"/>
        </p:nvPicPr>
        <p:blipFill rotWithShape="1">
          <a:blip r:embed="rId13">
            <a:alphaModFix/>
          </a:blip>
          <a:srcRect/>
          <a:stretch/>
        </p:blipFill>
        <p:spPr>
          <a:xfrm>
            <a:off x="7799751" y="88917"/>
            <a:ext cx="1233874" cy="412476"/>
          </a:xfrm>
          <a:prstGeom prst="rect">
            <a:avLst/>
          </a:prstGeom>
          <a:noFill/>
          <a:ln>
            <a:noFill/>
          </a:ln>
        </p:spPr>
      </p:pic>
      <p:sp>
        <p:nvSpPr>
          <p:cNvPr id="2" name="Rectangle 1">
            <a:extLst>
              <a:ext uri="{FF2B5EF4-FFF2-40B4-BE49-F238E27FC236}">
                <a16:creationId xmlns:a16="http://schemas.microsoft.com/office/drawing/2014/main" id="{5DA41203-56BE-577E-A8C1-98B09B515AAC}"/>
              </a:ext>
            </a:extLst>
          </p:cNvPr>
          <p:cNvSpPr/>
          <p:nvPr userDrawn="1"/>
        </p:nvSpPr>
        <p:spPr>
          <a:xfrm>
            <a:off x="7594600" y="82567"/>
            <a:ext cx="165100" cy="412476"/>
          </a:xfrm>
          <a:prstGeom prst="rect">
            <a:avLst/>
          </a:prstGeom>
          <a:solidFill>
            <a:srgbClr val="8419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id="{113AE749-D756-44D4-7512-5A64C3448524}"/>
              </a:ext>
            </a:extLst>
          </p:cNvPr>
          <p:cNvSpPr/>
          <p:nvPr userDrawn="1"/>
        </p:nvSpPr>
        <p:spPr>
          <a:xfrm>
            <a:off x="7440249" y="82567"/>
            <a:ext cx="103551" cy="412476"/>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7AC47A97-ED2C-01CD-35B7-62DB0980AD76}"/>
              </a:ext>
            </a:extLst>
          </p:cNvPr>
          <p:cNvSpPr/>
          <p:nvPr userDrawn="1"/>
        </p:nvSpPr>
        <p:spPr>
          <a:xfrm>
            <a:off x="0" y="5086350"/>
            <a:ext cx="9144000" cy="69850"/>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005834B6-17D2-3D0A-58FC-6B1CA1321EBB}"/>
              </a:ext>
            </a:extLst>
          </p:cNvPr>
          <p:cNvSpPr/>
          <p:nvPr userDrawn="1"/>
        </p:nvSpPr>
        <p:spPr>
          <a:xfrm>
            <a:off x="0" y="88917"/>
            <a:ext cx="7283428" cy="406126"/>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4563F94C-8FC4-4D17-213C-5A08DC1A14F1}"/>
              </a:ext>
            </a:extLst>
          </p:cNvPr>
          <p:cNvSpPr txBox="1"/>
          <p:nvPr userDrawn="1"/>
        </p:nvSpPr>
        <p:spPr>
          <a:xfrm>
            <a:off x="92480" y="105826"/>
            <a:ext cx="3953740" cy="369332"/>
          </a:xfrm>
          <a:prstGeom prst="rect">
            <a:avLst/>
          </a:prstGeom>
          <a:noFill/>
        </p:spPr>
        <p:txBody>
          <a:bodyPr wrap="square" rtlCol="0">
            <a:spAutoFit/>
          </a:bodyPr>
          <a:lstStyle/>
          <a:p>
            <a:r>
              <a:rPr lang="en-US" sz="1800" b="0">
                <a:solidFill>
                  <a:schemeClr val="bg1"/>
                </a:solidFill>
              </a:rPr>
              <a:t>Next Gen Employability Program</a:t>
            </a:r>
          </a:p>
        </p:txBody>
      </p:sp>
    </p:spTree>
  </p:cSld>
  <p:clrMap bg1="lt1" tx1="dk1" bg2="dk2" tx2="lt2" accent1="accent1" accent2="accent2" accent3="accent3" accent4="accent4" accent5="accent5" accent6="accent6" hlink="hlink" folHlink="folHlink"/>
  <p:sldLayoutIdLst>
    <p:sldLayoutId id="2147483666" r:id="rId1"/>
    <p:sldLayoutId id="2147483654" r:id="rId2"/>
    <p:sldLayoutId id="2147483668" r:id="rId3"/>
    <p:sldLayoutId id="2147483669" r:id="rId4"/>
    <p:sldLayoutId id="2147483670" r:id="rId5"/>
    <p:sldLayoutId id="2147483656" r:id="rId6"/>
    <p:sldLayoutId id="2147483657" r:id="rId7"/>
    <p:sldLayoutId id="2147483659" r:id="rId8"/>
    <p:sldLayoutId id="2147483674" r:id="rId9"/>
    <p:sldLayoutId id="2147483687" r:id="rId10"/>
    <p:sldLayoutId id="214748370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5236A7EE-63C5-F101-791D-20DB74487B5F}"/>
              </a:ext>
            </a:extLst>
          </p:cNvPr>
          <p:cNvSpPr/>
          <p:nvPr/>
        </p:nvSpPr>
        <p:spPr>
          <a:xfrm>
            <a:off x="0" y="0"/>
            <a:ext cx="9144000" cy="5143500"/>
          </a:xfrm>
          <a:prstGeom prst="rect">
            <a:avLst/>
          </a:prstGeom>
          <a:solidFill>
            <a:srgbClr val="DFDDF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7" name="Picture 26" descr="A white circle in the sky&#10;&#10;Description automatically generated">
            <a:extLst>
              <a:ext uri="{FF2B5EF4-FFF2-40B4-BE49-F238E27FC236}">
                <a16:creationId xmlns:a16="http://schemas.microsoft.com/office/drawing/2014/main" id="{1D208048-E027-53B8-75D2-1A56790EAEA4}"/>
              </a:ext>
            </a:extLst>
          </p:cNvPr>
          <p:cNvPicPr>
            <a:picLocks noChangeAspect="1"/>
          </p:cNvPicPr>
          <p:nvPr/>
        </p:nvPicPr>
        <p:blipFill rotWithShape="1">
          <a:blip r:embed="rId3">
            <a:alphaModFix amt="5000"/>
          </a:blip>
          <a:srcRect t="5928" r="746" b="10206"/>
          <a:stretch/>
        </p:blipFill>
        <p:spPr>
          <a:xfrm>
            <a:off x="13063" y="-1"/>
            <a:ext cx="9130937" cy="5143501"/>
          </a:xfrm>
          <a:prstGeom prst="rect">
            <a:avLst/>
          </a:prstGeom>
          <a:effectLst/>
        </p:spPr>
      </p:pic>
      <p:sp>
        <p:nvSpPr>
          <p:cNvPr id="22" name="Rectangle 21">
            <a:extLst>
              <a:ext uri="{FF2B5EF4-FFF2-40B4-BE49-F238E27FC236}">
                <a16:creationId xmlns:a16="http://schemas.microsoft.com/office/drawing/2014/main" id="{03D60DAB-D335-1BD9-E58E-A9668EF00ACF}"/>
              </a:ext>
            </a:extLst>
          </p:cNvPr>
          <p:cNvSpPr/>
          <p:nvPr/>
        </p:nvSpPr>
        <p:spPr>
          <a:xfrm>
            <a:off x="1865074" y="730897"/>
            <a:ext cx="6301139" cy="3966472"/>
          </a:xfrm>
          <a:prstGeom prst="rect">
            <a:avLst/>
          </a:prstGeom>
          <a:solidFill>
            <a:srgbClr val="213163"/>
          </a:solidFill>
          <a:ln>
            <a:solidFill>
              <a:srgbClr val="213163"/>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id="{13F58464-A114-244B-EF0C-6FE8EEDA9F75}"/>
              </a:ext>
            </a:extLst>
          </p:cNvPr>
          <p:cNvSpPr/>
          <p:nvPr/>
        </p:nvSpPr>
        <p:spPr>
          <a:xfrm>
            <a:off x="988684" y="1023080"/>
            <a:ext cx="6985193" cy="3451405"/>
          </a:xfrm>
          <a:prstGeom prst="rect">
            <a:avLst/>
          </a:prstGeom>
          <a:solidFill>
            <a:schemeClr val="bg1"/>
          </a:solidFill>
          <a:ln>
            <a:solidFill>
              <a:schemeClr val="bg1"/>
            </a:solidFill>
          </a:ln>
          <a:effectLst>
            <a:outerShdw blurRad="508000" sx="105000" sy="105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BC4CF228-26B3-09C5-44DF-CA8F345519C2}"/>
              </a:ext>
            </a:extLst>
          </p:cNvPr>
          <p:cNvSpPr/>
          <p:nvPr/>
        </p:nvSpPr>
        <p:spPr>
          <a:xfrm>
            <a:off x="2490558" y="2787442"/>
            <a:ext cx="50564" cy="446915"/>
          </a:xfrm>
          <a:prstGeom prst="rect">
            <a:avLst/>
          </a:prstGeom>
          <a:solidFill>
            <a:srgbClr val="FFE600"/>
          </a:solidFill>
          <a:ln>
            <a:solidFill>
              <a:srgbClr val="FFE6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B1520DAD-F8CC-E505-163A-1A40C1FCC226}"/>
              </a:ext>
            </a:extLst>
          </p:cNvPr>
          <p:cNvSpPr txBox="1"/>
          <p:nvPr/>
        </p:nvSpPr>
        <p:spPr>
          <a:xfrm>
            <a:off x="2029564" y="2248174"/>
            <a:ext cx="5025352" cy="400110"/>
          </a:xfrm>
          <a:prstGeom prst="rect">
            <a:avLst/>
          </a:prstGeom>
          <a:noFill/>
        </p:spPr>
        <p:txBody>
          <a:bodyPr wrap="square" rtlCol="0">
            <a:spAutoFit/>
          </a:bodyPr>
          <a:lstStyle/>
          <a:p>
            <a:r>
              <a:rPr lang="en-US" sz="2000" b="1">
                <a:solidFill>
                  <a:srgbClr val="161D23"/>
                </a:solidFill>
              </a:rPr>
              <a:t>NEXT GEN EMPLOYABILITY PROGRAM</a:t>
            </a:r>
          </a:p>
        </p:txBody>
      </p:sp>
      <p:sp>
        <p:nvSpPr>
          <p:cNvPr id="7" name="TextBox 6">
            <a:extLst>
              <a:ext uri="{FF2B5EF4-FFF2-40B4-BE49-F238E27FC236}">
                <a16:creationId xmlns:a16="http://schemas.microsoft.com/office/drawing/2014/main" id="{7054292D-CF71-BD6B-6494-F0C14CB8262D}"/>
              </a:ext>
            </a:extLst>
          </p:cNvPr>
          <p:cNvSpPr txBox="1"/>
          <p:nvPr/>
        </p:nvSpPr>
        <p:spPr>
          <a:xfrm>
            <a:off x="2541122" y="2795733"/>
            <a:ext cx="4019698" cy="400110"/>
          </a:xfrm>
          <a:prstGeom prst="rect">
            <a:avLst/>
          </a:prstGeom>
          <a:noFill/>
        </p:spPr>
        <p:txBody>
          <a:bodyPr wrap="square" rtlCol="0">
            <a:spAutoFit/>
          </a:bodyPr>
          <a:lstStyle/>
          <a:p>
            <a:r>
              <a:rPr lang="en-US" sz="2000">
                <a:solidFill>
                  <a:srgbClr val="161D23"/>
                </a:solidFill>
              </a:rPr>
              <a:t>Creating a future-ready workforce</a:t>
            </a:r>
          </a:p>
        </p:txBody>
      </p:sp>
      <p:sp>
        <p:nvSpPr>
          <p:cNvPr id="13" name="Google Shape;70;p13">
            <a:extLst>
              <a:ext uri="{FF2B5EF4-FFF2-40B4-BE49-F238E27FC236}">
                <a16:creationId xmlns:a16="http://schemas.microsoft.com/office/drawing/2014/main" id="{8C1DD971-C5B3-56AD-1BE7-5C0CC8C3C639}"/>
              </a:ext>
            </a:extLst>
          </p:cNvPr>
          <p:cNvSpPr txBox="1"/>
          <p:nvPr/>
        </p:nvSpPr>
        <p:spPr>
          <a:xfrm>
            <a:off x="1003625" y="364253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dirty="0">
                <a:solidFill>
                  <a:schemeClr val="tx1"/>
                </a:solidFill>
                <a:latin typeface="Arial"/>
                <a:ea typeface="Arial"/>
                <a:cs typeface="Arial"/>
                <a:sym typeface="Arial"/>
              </a:rPr>
              <a:t>Team Members</a:t>
            </a:r>
          </a:p>
        </p:txBody>
      </p:sp>
      <p:sp>
        <p:nvSpPr>
          <p:cNvPr id="14" name="TextBox 13">
            <a:extLst>
              <a:ext uri="{FF2B5EF4-FFF2-40B4-BE49-F238E27FC236}">
                <a16:creationId xmlns:a16="http://schemas.microsoft.com/office/drawing/2014/main" id="{43DEA4E5-E1F9-7C2B-5D82-B9EBDB357F79}"/>
              </a:ext>
            </a:extLst>
          </p:cNvPr>
          <p:cNvSpPr txBox="1"/>
          <p:nvPr/>
        </p:nvSpPr>
        <p:spPr>
          <a:xfrm>
            <a:off x="1095095" y="3956068"/>
            <a:ext cx="2629412" cy="456535"/>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Name : </a:t>
            </a:r>
            <a:r>
              <a:rPr lang="en-US" sz="1100" dirty="0">
                <a:solidFill>
                  <a:schemeClr val="tx1"/>
                </a:solidFill>
              </a:rPr>
              <a:t>THARANEESHWAR P</a:t>
            </a:r>
            <a:endParaRPr lang="en-US" sz="1100" b="0" i="0" u="none" strike="noStrike" cap="none" dirty="0">
              <a:solidFill>
                <a:schemeClr val="tx1"/>
              </a:solidFill>
              <a:latin typeface="Arial"/>
              <a:ea typeface="Arial"/>
              <a:cs typeface="Arial"/>
              <a:sym typeface="Arial"/>
            </a:endParaRPr>
          </a:p>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ID : 622021243059</a:t>
            </a:r>
          </a:p>
        </p:txBody>
      </p:sp>
      <p:cxnSp>
        <p:nvCxnSpPr>
          <p:cNvPr id="15" name="Straight Connector 14">
            <a:extLst>
              <a:ext uri="{FF2B5EF4-FFF2-40B4-BE49-F238E27FC236}">
                <a16:creationId xmlns:a16="http://schemas.microsoft.com/office/drawing/2014/main" id="{65441A6D-4B56-CED3-7C3C-EF8BA7462425}"/>
              </a:ext>
            </a:extLst>
          </p:cNvPr>
          <p:cNvCxnSpPr>
            <a:cxnSpLocks/>
          </p:cNvCxnSpPr>
          <p:nvPr/>
        </p:nvCxnSpPr>
        <p:spPr>
          <a:xfrm>
            <a:off x="1100213" y="3919492"/>
            <a:ext cx="1986613"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18" name="Google Shape;70;p13">
            <a:extLst>
              <a:ext uri="{FF2B5EF4-FFF2-40B4-BE49-F238E27FC236}">
                <a16:creationId xmlns:a16="http://schemas.microsoft.com/office/drawing/2014/main" id="{CCC1DF48-ED01-057A-9A4F-593C2283B3BB}"/>
              </a:ext>
            </a:extLst>
          </p:cNvPr>
          <p:cNvSpPr txBox="1"/>
          <p:nvPr/>
        </p:nvSpPr>
        <p:spPr>
          <a:xfrm>
            <a:off x="5596477" y="362729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College Name</a:t>
            </a:r>
          </a:p>
        </p:txBody>
      </p:sp>
      <p:cxnSp>
        <p:nvCxnSpPr>
          <p:cNvPr id="20" name="Straight Connector 19">
            <a:extLst>
              <a:ext uri="{FF2B5EF4-FFF2-40B4-BE49-F238E27FC236}">
                <a16:creationId xmlns:a16="http://schemas.microsoft.com/office/drawing/2014/main" id="{EE4AF06F-32E4-745B-8ACE-60EC11F28AB5}"/>
              </a:ext>
            </a:extLst>
          </p:cNvPr>
          <p:cNvCxnSpPr>
            <a:cxnSpLocks/>
          </p:cNvCxnSpPr>
          <p:nvPr/>
        </p:nvCxnSpPr>
        <p:spPr>
          <a:xfrm>
            <a:off x="5693065" y="3919492"/>
            <a:ext cx="1360332"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C20BD188-F1AC-8947-CAF9-F4BF1056D5B6}"/>
              </a:ext>
            </a:extLst>
          </p:cNvPr>
          <p:cNvSpPr txBox="1"/>
          <p:nvPr/>
        </p:nvSpPr>
        <p:spPr>
          <a:xfrm>
            <a:off x="5693356" y="3956068"/>
            <a:ext cx="2095554" cy="261610"/>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dirty="0" err="1">
                <a:solidFill>
                  <a:schemeClr val="tx1"/>
                </a:solidFill>
              </a:rPr>
              <a:t>Paavai</a:t>
            </a:r>
            <a:r>
              <a:rPr lang="en-US" sz="1100" dirty="0">
                <a:solidFill>
                  <a:schemeClr val="tx1"/>
                </a:solidFill>
              </a:rPr>
              <a:t> college of engineering</a:t>
            </a:r>
            <a:endParaRPr lang="en-US" sz="1100" b="0" i="0" u="none" strike="noStrike" cap="none" dirty="0">
              <a:solidFill>
                <a:schemeClr val="tx1"/>
              </a:solidFill>
              <a:latin typeface="Arial"/>
              <a:ea typeface="Arial"/>
              <a:cs typeface="Arial"/>
              <a:sym typeface="Arial"/>
            </a:endParaRPr>
          </a:p>
        </p:txBody>
      </p:sp>
      <p:pic>
        <p:nvPicPr>
          <p:cNvPr id="1026" name="Picture 2">
            <a:extLst>
              <a:ext uri="{FF2B5EF4-FFF2-40B4-BE49-F238E27FC236}">
                <a16:creationId xmlns:a16="http://schemas.microsoft.com/office/drawing/2014/main" id="{61466F5C-A7B7-4728-9A5F-F0612A432B9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834750" y="1249149"/>
            <a:ext cx="1146742" cy="666202"/>
          </a:xfrm>
          <a:prstGeom prst="rect">
            <a:avLst/>
          </a:prstGeom>
          <a:extLst>
            <a:ext uri="{909E8E84-426E-40DD-AFC4-6F175D3DCCD1}">
              <a14:hiddenFill xmlns:a14="http://schemas.microsoft.com/office/drawing/2010/main">
                <a:solidFill>
                  <a:srgbClr val="FFFFFF"/>
                </a:solidFill>
              </a14:hiddenFill>
            </a:ext>
          </a:extLst>
        </p:spPr>
      </p:pic>
      <p:pic>
        <p:nvPicPr>
          <p:cNvPr id="1029" name="Picture 5" descr="A logo with people and map&#10;&#10;Description automatically generated">
            <a:extLst>
              <a:ext uri="{FF2B5EF4-FFF2-40B4-BE49-F238E27FC236}">
                <a16:creationId xmlns:a16="http://schemas.microsoft.com/office/drawing/2014/main" id="{BFFC49F7-E3C1-4C7B-B678-EA69593CA09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61189" y="1211666"/>
            <a:ext cx="668564" cy="66620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close up of a logo&#10;&#10;Description automatically generated">
            <a:extLst>
              <a:ext uri="{FF2B5EF4-FFF2-40B4-BE49-F238E27FC236}">
                <a16:creationId xmlns:a16="http://schemas.microsoft.com/office/drawing/2014/main" id="{E8EBC10E-EEF7-B81B-B43B-76C70375410B}"/>
              </a:ext>
            </a:extLst>
          </p:cNvPr>
          <p:cNvPicPr>
            <a:picLocks noChangeAspect="1"/>
          </p:cNvPicPr>
          <p:nvPr/>
        </p:nvPicPr>
        <p:blipFill>
          <a:blip r:embed="rId6"/>
          <a:stretch>
            <a:fillRect/>
          </a:stretch>
        </p:blipFill>
        <p:spPr>
          <a:xfrm>
            <a:off x="3927667" y="1286631"/>
            <a:ext cx="1587347" cy="51627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590"/>
    </mc:Choice>
    <mc:Fallback xmlns="">
      <p:transition spd="slow" advTm="359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B10D8-E098-FF8E-C5FA-FA8492007A31}"/>
              </a:ext>
            </a:extLst>
          </p:cNvPr>
          <p:cNvSpPr>
            <a:spLocks noGrp="1"/>
          </p:cNvSpPr>
          <p:nvPr>
            <p:ph type="title"/>
          </p:nvPr>
        </p:nvSpPr>
        <p:spPr>
          <a:xfrm>
            <a:off x="628560" y="635000"/>
            <a:ext cx="7886430" cy="632649"/>
          </a:xfrm>
        </p:spPr>
        <p:txBody>
          <a:bodyPr/>
          <a:lstStyle/>
          <a:p>
            <a:pPr algn="ctr"/>
            <a:r>
              <a:rPr lang="en-US" b="1" dirty="0"/>
              <a:t>Service-Page</a:t>
            </a:r>
          </a:p>
        </p:txBody>
      </p:sp>
      <p:pic>
        <p:nvPicPr>
          <p:cNvPr id="5" name="Picture 4">
            <a:extLst>
              <a:ext uri="{FF2B5EF4-FFF2-40B4-BE49-F238E27FC236}">
                <a16:creationId xmlns:a16="http://schemas.microsoft.com/office/drawing/2014/main" id="{7BC1A3B0-BCD5-246B-DE77-A436ABB0956D}"/>
              </a:ext>
            </a:extLst>
          </p:cNvPr>
          <p:cNvPicPr>
            <a:picLocks noChangeAspect="1"/>
          </p:cNvPicPr>
          <p:nvPr/>
        </p:nvPicPr>
        <p:blipFill>
          <a:blip r:embed="rId2"/>
          <a:stretch>
            <a:fillRect/>
          </a:stretch>
        </p:blipFill>
        <p:spPr>
          <a:xfrm>
            <a:off x="356839" y="1189463"/>
            <a:ext cx="8400586" cy="3463072"/>
          </a:xfrm>
          <a:prstGeom prst="rect">
            <a:avLst/>
          </a:prstGeom>
        </p:spPr>
      </p:pic>
    </p:spTree>
    <p:extLst>
      <p:ext uri="{BB962C8B-B14F-4D97-AF65-F5344CB8AC3E}">
        <p14:creationId xmlns:p14="http://schemas.microsoft.com/office/powerpoint/2010/main" val="10728150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3AD8D6-8C5D-C4E6-9FAF-14FAFF2C65A4}"/>
              </a:ext>
            </a:extLst>
          </p:cNvPr>
          <p:cNvSpPr>
            <a:spLocks noGrp="1"/>
          </p:cNvSpPr>
          <p:nvPr>
            <p:ph type="title"/>
          </p:nvPr>
        </p:nvSpPr>
        <p:spPr>
          <a:xfrm>
            <a:off x="628560" y="643466"/>
            <a:ext cx="7886430" cy="624183"/>
          </a:xfrm>
        </p:spPr>
        <p:txBody>
          <a:bodyPr/>
          <a:lstStyle/>
          <a:p>
            <a:pPr algn="ctr"/>
            <a:r>
              <a:rPr lang="en-US" b="1"/>
              <a:t>Departments-Page</a:t>
            </a:r>
          </a:p>
        </p:txBody>
      </p:sp>
      <p:pic>
        <p:nvPicPr>
          <p:cNvPr id="5" name="Picture 4">
            <a:extLst>
              <a:ext uri="{FF2B5EF4-FFF2-40B4-BE49-F238E27FC236}">
                <a16:creationId xmlns:a16="http://schemas.microsoft.com/office/drawing/2014/main" id="{193F5344-B595-0B00-089D-95B7C67F3CDC}"/>
              </a:ext>
            </a:extLst>
          </p:cNvPr>
          <p:cNvPicPr>
            <a:picLocks noChangeAspect="1"/>
          </p:cNvPicPr>
          <p:nvPr/>
        </p:nvPicPr>
        <p:blipFill>
          <a:blip r:embed="rId2"/>
          <a:stretch>
            <a:fillRect/>
          </a:stretch>
        </p:blipFill>
        <p:spPr>
          <a:xfrm>
            <a:off x="349405" y="1267649"/>
            <a:ext cx="8393152" cy="3542244"/>
          </a:xfrm>
          <a:prstGeom prst="rect">
            <a:avLst/>
          </a:prstGeom>
        </p:spPr>
      </p:pic>
    </p:spTree>
    <p:extLst>
      <p:ext uri="{BB962C8B-B14F-4D97-AF65-F5344CB8AC3E}">
        <p14:creationId xmlns:p14="http://schemas.microsoft.com/office/powerpoint/2010/main" val="12131501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F6256-ED4F-D5CB-996C-FBD384D168E2}"/>
              </a:ext>
            </a:extLst>
          </p:cNvPr>
          <p:cNvSpPr>
            <a:spLocks noGrp="1"/>
          </p:cNvSpPr>
          <p:nvPr>
            <p:ph type="title"/>
          </p:nvPr>
        </p:nvSpPr>
        <p:spPr>
          <a:xfrm>
            <a:off x="215053" y="719666"/>
            <a:ext cx="8421857" cy="547983"/>
          </a:xfrm>
        </p:spPr>
        <p:txBody>
          <a:bodyPr/>
          <a:lstStyle/>
          <a:p>
            <a:r>
              <a:rPr lang="en-IN" sz="1600" b="1">
                <a:solidFill>
                  <a:srgbClr val="213163"/>
                </a:solidFill>
                <a:latin typeface="+mj-lt"/>
              </a:rPr>
              <a:t>Future </a:t>
            </a:r>
            <a:r>
              <a:rPr lang="en-US" sz="1600" b="1">
                <a:solidFill>
                  <a:srgbClr val="213163"/>
                </a:solidFill>
                <a:latin typeface="+mj-lt"/>
              </a:rPr>
              <a:t>Enhancements</a:t>
            </a:r>
            <a:r>
              <a:rPr lang="en-US" sz="1600" b="1">
                <a:solidFill>
                  <a:srgbClr val="374151"/>
                </a:solidFill>
                <a:latin typeface="+mj-lt"/>
                <a:cs typeface="Times New Roman" panose="02020603050405020304" pitchFamily="18" charset="0"/>
              </a:rPr>
              <a:t>:</a:t>
            </a:r>
            <a:br>
              <a:rPr lang="en-US" b="0" i="0">
                <a:solidFill>
                  <a:srgbClr val="374151"/>
                </a:solidFill>
                <a:effectLst/>
                <a:latin typeface="Söhne"/>
              </a:rPr>
            </a:br>
            <a:endParaRPr lang="en-US"/>
          </a:p>
        </p:txBody>
      </p:sp>
      <p:sp>
        <p:nvSpPr>
          <p:cNvPr id="3" name="TextBox 2"/>
          <p:cNvSpPr txBox="1"/>
          <p:nvPr/>
        </p:nvSpPr>
        <p:spPr>
          <a:xfrm>
            <a:off x="486508" y="1559169"/>
            <a:ext cx="8118230" cy="2031325"/>
          </a:xfrm>
          <a:prstGeom prst="rect">
            <a:avLst/>
          </a:prstGeom>
          <a:noFill/>
        </p:spPr>
        <p:txBody>
          <a:bodyPr wrap="square" rtlCol="0">
            <a:spAutoFit/>
          </a:bodyPr>
          <a:lstStyle/>
          <a:p>
            <a:pPr marL="285750" indent="-285750">
              <a:buFont typeface="Wingdings" pitchFamily="2" charset="2"/>
              <a:buChar char="ü"/>
            </a:pPr>
            <a:r>
              <a:rPr lang="en-GB" dirty="0"/>
              <a:t>Advanced inventory control</a:t>
            </a:r>
          </a:p>
          <a:p>
            <a:pPr marL="285750" indent="-285750">
              <a:buFont typeface="Wingdings" pitchFamily="2" charset="2"/>
              <a:buChar char="ü"/>
            </a:pPr>
            <a:endParaRPr lang="en-GB" dirty="0"/>
          </a:p>
          <a:p>
            <a:pPr marL="285750" indent="-285750">
              <a:buFont typeface="Wingdings" pitchFamily="2" charset="2"/>
              <a:buChar char="ü"/>
            </a:pPr>
            <a:r>
              <a:rPr lang="en-GB" dirty="0"/>
              <a:t>Passenger information in real time</a:t>
            </a:r>
          </a:p>
          <a:p>
            <a:pPr marL="285750" indent="-285750">
              <a:buFont typeface="Wingdings" pitchFamily="2" charset="2"/>
              <a:buChar char="ü"/>
            </a:pPr>
            <a:endParaRPr lang="en-GB" dirty="0"/>
          </a:p>
          <a:p>
            <a:pPr marL="285750" indent="-285750">
              <a:buFont typeface="Wingdings" pitchFamily="2" charset="2"/>
              <a:buChar char="ü"/>
            </a:pPr>
            <a:r>
              <a:rPr lang="en-GB" dirty="0"/>
              <a:t>Sales management in real time</a:t>
            </a:r>
          </a:p>
          <a:p>
            <a:pPr marL="285750" indent="-285750">
              <a:buFont typeface="Wingdings" pitchFamily="2" charset="2"/>
              <a:buChar char="ü"/>
            </a:pPr>
            <a:endParaRPr lang="en-GB" dirty="0"/>
          </a:p>
          <a:p>
            <a:pPr marL="285750" indent="-285750">
              <a:buFont typeface="Wingdings" pitchFamily="2" charset="2"/>
              <a:buChar char="ü"/>
            </a:pPr>
            <a:r>
              <a:rPr lang="en-GB" dirty="0"/>
              <a:t>State of digital marketing tools</a:t>
            </a:r>
          </a:p>
          <a:p>
            <a:pPr marL="285750" indent="-285750">
              <a:buFont typeface="Wingdings" pitchFamily="2" charset="2"/>
              <a:buChar char="ü"/>
            </a:pPr>
            <a:endParaRPr lang="en-GB" dirty="0"/>
          </a:p>
          <a:p>
            <a:pPr marL="285750" indent="-285750">
              <a:buFont typeface="Wingdings" pitchFamily="2" charset="2"/>
              <a:buChar char="ü"/>
            </a:pPr>
            <a:r>
              <a:rPr lang="en-GB" dirty="0"/>
              <a:t>Comprehensive &amp; well-documented API’s for integration</a:t>
            </a:r>
          </a:p>
        </p:txBody>
      </p:sp>
    </p:spTree>
    <p:extLst>
      <p:ext uri="{BB962C8B-B14F-4D97-AF65-F5344CB8AC3E}">
        <p14:creationId xmlns:p14="http://schemas.microsoft.com/office/powerpoint/2010/main" val="13231287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Conclusion</a:t>
            </a:r>
            <a:endParaRPr lang="en-IN" sz="1600"/>
          </a:p>
        </p:txBody>
      </p:sp>
      <p:cxnSp>
        <p:nvCxnSpPr>
          <p:cNvPr id="2" name="Straight Connector 1">
            <a:extLst>
              <a:ext uri="{FF2B5EF4-FFF2-40B4-BE49-F238E27FC236}">
                <a16:creationId xmlns:a16="http://schemas.microsoft.com/office/drawing/2014/main" id="{7BAAD3EB-5AF8-2850-D7B6-2D787F8D5CA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81E9EAEF-4D2C-D890-53FC-DD6FC1B36C83}"/>
              </a:ext>
            </a:extLst>
          </p:cNvPr>
          <p:cNvSpPr txBox="1">
            <a:spLocks/>
          </p:cNvSpPr>
          <p:nvPr/>
        </p:nvSpPr>
        <p:spPr>
          <a:xfrm>
            <a:off x="138652" y="4713110"/>
            <a:ext cx="2443356"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 researchgate.net</a:t>
            </a:r>
          </a:p>
        </p:txBody>
      </p:sp>
      <p:sp>
        <p:nvSpPr>
          <p:cNvPr id="3" name="TextBox 2"/>
          <p:cNvSpPr txBox="1"/>
          <p:nvPr/>
        </p:nvSpPr>
        <p:spPr>
          <a:xfrm>
            <a:off x="589085" y="1192824"/>
            <a:ext cx="7860323" cy="3416320"/>
          </a:xfrm>
          <a:prstGeom prst="rect">
            <a:avLst/>
          </a:prstGeom>
          <a:noFill/>
        </p:spPr>
        <p:txBody>
          <a:bodyPr wrap="square" rtlCol="0">
            <a:spAutoFit/>
          </a:bodyPr>
          <a:lstStyle/>
          <a:p>
            <a:pPr lvl="6">
              <a:lnSpc>
                <a:spcPct val="150000"/>
              </a:lnSpc>
            </a:pPr>
            <a:r>
              <a:rPr lang="en-GB" sz="1600" dirty="0"/>
              <a:t>It can be observed that computer applications are very important in every field of </a:t>
            </a:r>
          </a:p>
          <a:p>
            <a:pPr lvl="6">
              <a:lnSpc>
                <a:spcPct val="150000"/>
              </a:lnSpc>
            </a:pPr>
            <a:r>
              <a:rPr lang="en-GB" sz="1600" dirty="0"/>
              <a:t>human </a:t>
            </a:r>
            <a:r>
              <a:rPr lang="en-GB" sz="1600" dirty="0" err="1"/>
              <a:t>endeavor</a:t>
            </a:r>
            <a:r>
              <a:rPr lang="en-GB" sz="1600" dirty="0"/>
              <a:t>. Here all the information about customer that made reservation </a:t>
            </a:r>
          </a:p>
          <a:p>
            <a:pPr lvl="6">
              <a:lnSpc>
                <a:spcPct val="150000"/>
              </a:lnSpc>
            </a:pPr>
            <a:r>
              <a:rPr lang="en-GB" sz="1600" dirty="0"/>
              <a:t>can be gotten just by clicking a button with this new system, some of the </a:t>
            </a:r>
          </a:p>
          <a:p>
            <a:pPr lvl="6">
              <a:lnSpc>
                <a:spcPct val="150000"/>
              </a:lnSpc>
            </a:pPr>
            <a:r>
              <a:rPr lang="en-GB" sz="1600" dirty="0"/>
              <a:t>difficulties encountered with the manual system are overcome. It will also reduce </a:t>
            </a:r>
          </a:p>
          <a:p>
            <a:pPr lvl="6">
              <a:lnSpc>
                <a:spcPct val="150000"/>
              </a:lnSpc>
            </a:pPr>
            <a:r>
              <a:rPr lang="en-GB" sz="1600" dirty="0"/>
              <a:t>the workload of the staff, reduce the time used for making reservation at the bus </a:t>
            </a:r>
          </a:p>
          <a:p>
            <a:pPr lvl="6">
              <a:lnSpc>
                <a:spcPct val="150000"/>
              </a:lnSpc>
            </a:pPr>
            <a:r>
              <a:rPr lang="en-GB" sz="1600" dirty="0"/>
              <a:t>terminal and also increase efficiency. The application also has the ability to update </a:t>
            </a:r>
          </a:p>
          <a:p>
            <a:pPr lvl="6">
              <a:lnSpc>
                <a:spcPct val="150000"/>
              </a:lnSpc>
            </a:pPr>
            <a:r>
              <a:rPr lang="en-GB" sz="1600" dirty="0"/>
              <a:t>records in various files automatically thereby relieving the company’s staff the </a:t>
            </a:r>
          </a:p>
          <a:p>
            <a:pPr lvl="6">
              <a:lnSpc>
                <a:spcPct val="150000"/>
              </a:lnSpc>
            </a:pPr>
            <a:r>
              <a:rPr lang="en-GB" sz="1600" dirty="0"/>
              <a:t>stress of working from file security of data.</a:t>
            </a:r>
          </a:p>
          <a:p>
            <a:pPr lvl="6">
              <a:lnSpc>
                <a:spcPct val="150000"/>
              </a:lnSpc>
            </a:pPr>
            <a:endParaRPr lang="en-GB" sz="1600" dirty="0"/>
          </a:p>
        </p:txBody>
      </p:sp>
    </p:spTree>
    <p:extLst>
      <p:ext uri="{BB962C8B-B14F-4D97-AF65-F5344CB8AC3E}">
        <p14:creationId xmlns:p14="http://schemas.microsoft.com/office/powerpoint/2010/main" val="20188784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04528" y="2334505"/>
            <a:ext cx="2149019" cy="474489"/>
          </a:xfrm>
          <a:prstGeom prst="rect">
            <a:avLst/>
          </a:prstGeom>
        </p:spPr>
        <p:txBody>
          <a:bodyPr vert="horz" wrap="square" lIns="0" tIns="12700" rIns="0" bIns="0" rtlCol="0">
            <a:spAutoFit/>
          </a:bodyPr>
          <a:lstStyle/>
          <a:p>
            <a:pPr marL="12700">
              <a:lnSpc>
                <a:spcPct val="100000"/>
              </a:lnSpc>
              <a:spcBef>
                <a:spcPts val="100"/>
              </a:spcBef>
            </a:pPr>
            <a:r>
              <a:rPr lang="en-US" sz="3000" b="1" spc="-5">
                <a:solidFill>
                  <a:srgbClr val="223366"/>
                </a:solidFill>
              </a:rPr>
              <a:t>Thank You!</a:t>
            </a:r>
          </a:p>
        </p:txBody>
      </p:sp>
    </p:spTree>
    <p:extLst>
      <p:ext uri="{BB962C8B-B14F-4D97-AF65-F5344CB8AC3E}">
        <p14:creationId xmlns:p14="http://schemas.microsoft.com/office/powerpoint/2010/main" val="39870245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11" name="Picture 10" descr="A blue and white rectangle with a white border&#10;&#10;Description automatically generated">
            <a:extLst>
              <a:ext uri="{FF2B5EF4-FFF2-40B4-BE49-F238E27FC236}">
                <a16:creationId xmlns:a16="http://schemas.microsoft.com/office/drawing/2014/main" id="{1DDD1C7A-587D-4E91-1F48-EF709EC7474B}"/>
              </a:ext>
            </a:extLst>
          </p:cNvPr>
          <p:cNvPicPr>
            <a:picLocks noChangeAspect="1"/>
          </p:cNvPicPr>
          <p:nvPr/>
        </p:nvPicPr>
        <p:blipFill>
          <a:blip r:embed="rId3"/>
          <a:stretch>
            <a:fillRect/>
          </a:stretch>
        </p:blipFill>
        <p:spPr>
          <a:xfrm>
            <a:off x="0" y="0"/>
            <a:ext cx="9144000" cy="5143500"/>
          </a:xfrm>
          <a:prstGeom prst="rect">
            <a:avLst/>
          </a:prstGeom>
        </p:spPr>
      </p:pic>
      <p:sp>
        <p:nvSpPr>
          <p:cNvPr id="12" name="TextBox 11">
            <a:extLst>
              <a:ext uri="{FF2B5EF4-FFF2-40B4-BE49-F238E27FC236}">
                <a16:creationId xmlns:a16="http://schemas.microsoft.com/office/drawing/2014/main" id="{C96C9006-A794-E787-C5A5-C495983DDB30}"/>
              </a:ext>
            </a:extLst>
          </p:cNvPr>
          <p:cNvSpPr txBox="1"/>
          <p:nvPr/>
        </p:nvSpPr>
        <p:spPr>
          <a:xfrm>
            <a:off x="2422762" y="970065"/>
            <a:ext cx="4283236" cy="43351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3930"/>
              </a:lnSpc>
              <a:spcBef>
                <a:spcPct val="0"/>
              </a:spcBef>
            </a:pPr>
            <a:r>
              <a:rPr lang="en-US" sz="2000" b="1">
                <a:solidFill>
                  <a:srgbClr val="213164"/>
                </a:solidFill>
                <a:latin typeface="Arial"/>
                <a:cs typeface="Arial"/>
              </a:rPr>
              <a:t>CAPSTONE PROJECT SHOWCASE</a:t>
            </a:r>
          </a:p>
        </p:txBody>
      </p:sp>
      <p:sp>
        <p:nvSpPr>
          <p:cNvPr id="16" name="Rectangle: Rounded Corners 15">
            <a:extLst>
              <a:ext uri="{FF2B5EF4-FFF2-40B4-BE49-F238E27FC236}">
                <a16:creationId xmlns:a16="http://schemas.microsoft.com/office/drawing/2014/main" id="{8DB24E31-75E2-D2BE-DEE1-91ADB5001A8F}"/>
              </a:ext>
            </a:extLst>
          </p:cNvPr>
          <p:cNvSpPr/>
          <p:nvPr/>
        </p:nvSpPr>
        <p:spPr>
          <a:xfrm>
            <a:off x="956310" y="3037840"/>
            <a:ext cx="7227570" cy="530626"/>
          </a:xfrm>
          <a:prstGeom prst="roundRect">
            <a:avLst/>
          </a:prstGeom>
          <a:solidFill>
            <a:srgbClr val="DFDDFB"/>
          </a:solidFill>
          <a:ln>
            <a:solidFill>
              <a:srgbClr val="DFDD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0">
            <a:extLst>
              <a:ext uri="{FF2B5EF4-FFF2-40B4-BE49-F238E27FC236}">
                <a16:creationId xmlns:a16="http://schemas.microsoft.com/office/drawing/2014/main" id="{5EA4B0C5-E33A-D592-C106-2AB96DBFDD04}"/>
              </a:ext>
            </a:extLst>
          </p:cNvPr>
          <p:cNvSpPr txBox="1"/>
          <p:nvPr/>
        </p:nvSpPr>
        <p:spPr>
          <a:xfrm>
            <a:off x="1571630" y="3183633"/>
            <a:ext cx="5839143"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dirty="0">
                <a:latin typeface="+mj-lt"/>
              </a:rPr>
              <a:t>Building Bus Reservation System using Python and Django</a:t>
            </a:r>
            <a:endParaRPr lang="en-US" sz="1600" dirty="0">
              <a:latin typeface="+mj-lt"/>
              <a:cs typeface="Poppins"/>
            </a:endParaRPr>
          </a:p>
        </p:txBody>
      </p:sp>
      <p:sp>
        <p:nvSpPr>
          <p:cNvPr id="19" name="TextBox 10">
            <a:extLst>
              <a:ext uri="{FF2B5EF4-FFF2-40B4-BE49-F238E27FC236}">
                <a16:creationId xmlns:a16="http://schemas.microsoft.com/office/drawing/2014/main" id="{318A4EF8-FF85-6356-89E9-7A3A656EBA3B}"/>
              </a:ext>
            </a:extLst>
          </p:cNvPr>
          <p:cNvSpPr txBox="1"/>
          <p:nvPr/>
        </p:nvSpPr>
        <p:spPr>
          <a:xfrm>
            <a:off x="3872230" y="2704572"/>
            <a:ext cx="1399540"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a:solidFill>
                  <a:schemeClr val="bg1"/>
                </a:solidFill>
                <a:latin typeface="+mj-lt"/>
              </a:rPr>
              <a:t>Project Title</a:t>
            </a:r>
            <a:endParaRPr lang="en-US" sz="1600" b="1">
              <a:solidFill>
                <a:schemeClr val="bg1"/>
              </a:solidFill>
              <a:latin typeface="+mj-lt"/>
              <a:cs typeface="Poppins"/>
            </a:endParaRPr>
          </a:p>
        </p:txBody>
      </p:sp>
      <p:sp>
        <p:nvSpPr>
          <p:cNvPr id="14" name="TextBox 7">
            <a:extLst>
              <a:ext uri="{FF2B5EF4-FFF2-40B4-BE49-F238E27FC236}">
                <a16:creationId xmlns:a16="http://schemas.microsoft.com/office/drawing/2014/main" id="{1A6C2021-F9AE-B643-BC8F-4F6AB30CABCF}"/>
              </a:ext>
            </a:extLst>
          </p:cNvPr>
          <p:cNvSpPr txBox="1"/>
          <p:nvPr/>
        </p:nvSpPr>
        <p:spPr>
          <a:xfrm>
            <a:off x="1276813" y="4029973"/>
            <a:ext cx="6590375" cy="51232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a:solidFill>
                  <a:schemeClr val="bg1"/>
                </a:solidFill>
                <a:latin typeface="+mj-lt"/>
              </a:rPr>
              <a:t>Abstract | Problem Statement | Project Overview |</a:t>
            </a:r>
            <a:r>
              <a:rPr lang="en-US" sz="1600">
                <a:solidFill>
                  <a:schemeClr val="bg1"/>
                </a:solidFill>
                <a:latin typeface="+mj-lt"/>
                <a:ea typeface="+mn-lt"/>
                <a:cs typeface="Poppins"/>
              </a:rPr>
              <a:t> Proposed </a:t>
            </a:r>
            <a:r>
              <a:rPr lang="en-US" sz="1600">
                <a:solidFill>
                  <a:schemeClr val="bg1"/>
                </a:solidFill>
                <a:latin typeface="+mj-lt"/>
                <a:ea typeface="+mn-lt"/>
                <a:cs typeface="+mn-lt"/>
              </a:rPr>
              <a:t>Solution </a:t>
            </a:r>
            <a:r>
              <a:rPr lang="en-US" sz="1600">
                <a:solidFill>
                  <a:schemeClr val="bg1"/>
                </a:solidFill>
                <a:latin typeface="+mj-lt"/>
              </a:rPr>
              <a:t>| </a:t>
            </a:r>
            <a:r>
              <a:rPr lang="en-US" sz="1600">
                <a:solidFill>
                  <a:schemeClr val="bg1"/>
                </a:solidFill>
                <a:latin typeface="+mj-lt"/>
                <a:ea typeface="+mn-lt"/>
                <a:cs typeface="Poppins"/>
              </a:rPr>
              <a:t>Technology Used</a:t>
            </a:r>
            <a:r>
              <a:rPr lang="en-US" sz="1600">
                <a:solidFill>
                  <a:schemeClr val="bg1"/>
                </a:solidFill>
                <a:latin typeface="+mj-lt"/>
              </a:rPr>
              <a:t> | Modelling &amp; Results </a:t>
            </a:r>
            <a:r>
              <a:rPr lang="en-US" sz="1600">
                <a:solidFill>
                  <a:schemeClr val="bg1"/>
                </a:solidFill>
                <a:latin typeface="+mj-lt"/>
                <a:ea typeface="+mn-lt"/>
                <a:cs typeface="+mn-lt"/>
              </a:rPr>
              <a:t>| Conclusion </a:t>
            </a:r>
            <a:endParaRPr lang="en-US" sz="1600">
              <a:solidFill>
                <a:schemeClr val="bg1"/>
              </a:solidFill>
              <a:latin typeface="+mj-lt"/>
              <a:cs typeface="Poppins"/>
            </a:endParaRPr>
          </a:p>
        </p:txBody>
      </p:sp>
    </p:spTree>
    <p:extLst>
      <p:ext uri="{BB962C8B-B14F-4D97-AF65-F5344CB8AC3E}">
        <p14:creationId xmlns:p14="http://schemas.microsoft.com/office/powerpoint/2010/main" val="2427485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Abstract</a:t>
            </a:r>
            <a:endParaRPr lang="en-IN" sz="1600" dirty="0"/>
          </a:p>
        </p:txBody>
      </p:sp>
      <p:cxnSp>
        <p:nvCxnSpPr>
          <p:cNvPr id="3" name="Straight Connector 2">
            <a:extLst>
              <a:ext uri="{FF2B5EF4-FFF2-40B4-BE49-F238E27FC236}">
                <a16:creationId xmlns:a16="http://schemas.microsoft.com/office/drawing/2014/main" id="{0E138CBA-7C0B-348B-874D-0DBE98733F33}"/>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A6F8FB9D-26BD-FFD4-0D44-2DE325084D08}"/>
              </a:ext>
            </a:extLst>
          </p:cNvPr>
          <p:cNvSpPr txBox="1">
            <a:spLocks/>
          </p:cNvSpPr>
          <p:nvPr/>
        </p:nvSpPr>
        <p:spPr>
          <a:xfrm>
            <a:off x="135720" y="4713110"/>
            <a:ext cx="3287417"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 Researchgate.net</a:t>
            </a:r>
          </a:p>
        </p:txBody>
      </p:sp>
      <p:sp>
        <p:nvSpPr>
          <p:cNvPr id="2" name="TextBox 1"/>
          <p:cNvSpPr txBox="1"/>
          <p:nvPr/>
        </p:nvSpPr>
        <p:spPr>
          <a:xfrm>
            <a:off x="167960" y="1222132"/>
            <a:ext cx="8765025" cy="3108543"/>
          </a:xfrm>
          <a:prstGeom prst="rect">
            <a:avLst/>
          </a:prstGeom>
          <a:noFill/>
        </p:spPr>
        <p:txBody>
          <a:bodyPr wrap="square" rtlCol="0">
            <a:spAutoFit/>
          </a:bodyPr>
          <a:lstStyle/>
          <a:p>
            <a:r>
              <a:rPr lang="en-GB" dirty="0"/>
              <a:t>Online Bus Ticket Reservation System is a Web based application that works within a centralized network. This project presents a review on the software program "Online Bus Ticket Reservation System" as should be used in a bus transportation system, a facility which is used to reserve seats, cancellation of reservation and different types of route enquiries used on securing quick reservations. OBTRS is built for managing and computerizing the traditional database, ticket booking and tracking bus and travel made. It maintains all customer details, bus details, reservation details. In order to achieve the design, Imo Transport Company (ITC) was chosen as a case study because of its strategic importance to Imo State. Structured Systems Analysis and Design Methodology (SSADM) was adopted. In </a:t>
            </a:r>
            <a:r>
              <a:rPr lang="en-GB" dirty="0" err="1"/>
              <a:t>addition,Django</a:t>
            </a:r>
            <a:r>
              <a:rPr lang="en-GB" dirty="0"/>
              <a:t> language was used for the front-end of the software while the back end was designed using python The software achieved is capable of improving the customer hand and relationship management in ITC operations. It is recommended that despite the present functionality of the designed software, an additional functionality such as the use of E-mail to send tickets and notifications to the customer and an online payment using credit cards/debit cards should be implemented into the system. Furthermore, other operations carried by ITC such as the courier services should also be integrated in order to enhance the system.</a:t>
            </a:r>
          </a:p>
        </p:txBody>
      </p:sp>
    </p:spTree>
    <p:extLst>
      <p:ext uri="{BB962C8B-B14F-4D97-AF65-F5344CB8AC3E}">
        <p14:creationId xmlns:p14="http://schemas.microsoft.com/office/powerpoint/2010/main" val="3042168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Problem Statement</a:t>
            </a:r>
            <a:endParaRPr lang="en-IN" sz="1600"/>
          </a:p>
        </p:txBody>
      </p:sp>
      <p:cxnSp>
        <p:nvCxnSpPr>
          <p:cNvPr id="2" name="Straight Connector 1">
            <a:extLst>
              <a:ext uri="{FF2B5EF4-FFF2-40B4-BE49-F238E27FC236}">
                <a16:creationId xmlns:a16="http://schemas.microsoft.com/office/drawing/2014/main" id="{138979D7-DAF1-B9D0-4B15-5F44295BF71F}"/>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771E5D94-0B0E-9E10-390E-F025663AAA0F}"/>
              </a:ext>
            </a:extLst>
          </p:cNvPr>
          <p:cNvSpPr txBox="1">
            <a:spLocks/>
          </p:cNvSpPr>
          <p:nvPr/>
        </p:nvSpPr>
        <p:spPr>
          <a:xfrm>
            <a:off x="138651" y="4713110"/>
            <a:ext cx="2950379"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 researchgate.net</a:t>
            </a:r>
          </a:p>
        </p:txBody>
      </p:sp>
      <p:sp>
        <p:nvSpPr>
          <p:cNvPr id="4" name="TextBox 3"/>
          <p:cNvSpPr txBox="1"/>
          <p:nvPr/>
        </p:nvSpPr>
        <p:spPr>
          <a:xfrm>
            <a:off x="549519" y="1312985"/>
            <a:ext cx="8044961" cy="1169551"/>
          </a:xfrm>
          <a:prstGeom prst="rect">
            <a:avLst/>
          </a:prstGeom>
          <a:noFill/>
        </p:spPr>
        <p:txBody>
          <a:bodyPr wrap="square" rtlCol="0">
            <a:spAutoFit/>
          </a:bodyPr>
          <a:lstStyle/>
          <a:p>
            <a:r>
              <a:rPr lang="en-GB" dirty="0"/>
              <a:t>Currently, the type of system being used at the counter is an internal system which </a:t>
            </a:r>
          </a:p>
          <a:p>
            <a:r>
              <a:rPr lang="en-GB" dirty="0"/>
              <a:t>is manually used in selling the bus tickets. The problems facing the company are </a:t>
            </a:r>
          </a:p>
          <a:p>
            <a:r>
              <a:rPr lang="en-GB" dirty="0"/>
              <a:t>that customers have to go to the counter to buy bus ticket or ask for bus schedule, </a:t>
            </a:r>
          </a:p>
          <a:p>
            <a:r>
              <a:rPr lang="en-GB" dirty="0"/>
              <a:t>customers will also have to queue up for a long time in order to secure a bus ticket </a:t>
            </a:r>
          </a:p>
          <a:p>
            <a:r>
              <a:rPr lang="en-GB" dirty="0"/>
              <a:t>and will also need to pay cash when they buy the bus ticket.</a:t>
            </a:r>
          </a:p>
        </p:txBody>
      </p:sp>
    </p:spTree>
    <p:extLst>
      <p:ext uri="{BB962C8B-B14F-4D97-AF65-F5344CB8AC3E}">
        <p14:creationId xmlns:p14="http://schemas.microsoft.com/office/powerpoint/2010/main" val="5456884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Project Overview</a:t>
            </a:r>
            <a:endParaRPr lang="en-IN" sz="1600"/>
          </a:p>
        </p:txBody>
      </p:sp>
      <p:cxnSp>
        <p:nvCxnSpPr>
          <p:cNvPr id="2" name="Straight Connector 1">
            <a:extLst>
              <a:ext uri="{FF2B5EF4-FFF2-40B4-BE49-F238E27FC236}">
                <a16:creationId xmlns:a16="http://schemas.microsoft.com/office/drawing/2014/main" id="{FCF58A7F-2C96-B07D-0B21-410816696D2B}"/>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0139171D-3AD9-6A2C-2865-384C0BE5CD2F}"/>
              </a:ext>
            </a:extLst>
          </p:cNvPr>
          <p:cNvSpPr txBox="1">
            <a:spLocks/>
          </p:cNvSpPr>
          <p:nvPr/>
        </p:nvSpPr>
        <p:spPr>
          <a:xfrm>
            <a:off x="138651" y="4713110"/>
            <a:ext cx="2745225"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 researchgate.net</a:t>
            </a:r>
          </a:p>
        </p:txBody>
      </p:sp>
      <p:sp>
        <p:nvSpPr>
          <p:cNvPr id="4" name="TextBox 3"/>
          <p:cNvSpPr txBox="1"/>
          <p:nvPr/>
        </p:nvSpPr>
        <p:spPr>
          <a:xfrm>
            <a:off x="577362" y="1312985"/>
            <a:ext cx="8088923" cy="1169551"/>
          </a:xfrm>
          <a:prstGeom prst="rect">
            <a:avLst/>
          </a:prstGeom>
          <a:noFill/>
        </p:spPr>
        <p:txBody>
          <a:bodyPr wrap="square" rtlCol="0">
            <a:spAutoFit/>
          </a:bodyPr>
          <a:lstStyle/>
          <a:p>
            <a:r>
              <a:rPr lang="en-GB" dirty="0"/>
              <a:t>The main purpose of this project is to automate the manual procedures of reserving a </a:t>
            </a:r>
          </a:p>
          <a:p>
            <a:r>
              <a:rPr lang="en-GB" dirty="0"/>
              <a:t>bus ticket for any journey made through reservation system. This </a:t>
            </a:r>
          </a:p>
          <a:p>
            <a:r>
              <a:rPr lang="en-GB" dirty="0"/>
              <a:t>system is said to be an automatic system and customers can select seats by </a:t>
            </a:r>
          </a:p>
          <a:p>
            <a:r>
              <a:rPr lang="en-GB" dirty="0"/>
              <a:t>themselves.</a:t>
            </a:r>
          </a:p>
          <a:p>
            <a:endParaRPr lang="en-GB" dirty="0"/>
          </a:p>
        </p:txBody>
      </p:sp>
    </p:spTree>
    <p:extLst>
      <p:ext uri="{BB962C8B-B14F-4D97-AF65-F5344CB8AC3E}">
        <p14:creationId xmlns:p14="http://schemas.microsoft.com/office/powerpoint/2010/main" val="12846337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Proposed Solution</a:t>
            </a:r>
            <a:endParaRPr lang="en-IN" sz="1600"/>
          </a:p>
        </p:txBody>
      </p:sp>
      <p:sp>
        <p:nvSpPr>
          <p:cNvPr id="11" name="TextBox 10">
            <a:extLst>
              <a:ext uri="{FF2B5EF4-FFF2-40B4-BE49-F238E27FC236}">
                <a16:creationId xmlns:a16="http://schemas.microsoft.com/office/drawing/2014/main" id="{B46B7C3C-D3E3-FF07-EEDD-95F0B593D118}"/>
              </a:ext>
            </a:extLst>
          </p:cNvPr>
          <p:cNvSpPr txBox="1"/>
          <p:nvPr/>
        </p:nvSpPr>
        <p:spPr>
          <a:xfrm>
            <a:off x="138533" y="1102220"/>
            <a:ext cx="8866934" cy="376834"/>
          </a:xfrm>
          <a:prstGeom prst="rect">
            <a:avLst/>
          </a:prstGeom>
          <a:noFill/>
        </p:spPr>
        <p:txBody>
          <a:bodyPr wrap="square">
            <a:spAutoFit/>
          </a:bodyPr>
          <a:lstStyle/>
          <a:p>
            <a:pPr algn="l">
              <a:lnSpc>
                <a:spcPct val="150000"/>
              </a:lnSpc>
            </a:pPr>
            <a:r>
              <a:rPr lang="en-US" b="0" i="0">
                <a:solidFill>
                  <a:srgbClr val="374151"/>
                </a:solidFill>
                <a:effectLst/>
                <a:latin typeface="Times New Roman" panose="02020603050405020304" pitchFamily="18" charset="0"/>
                <a:cs typeface="Times New Roman" panose="02020603050405020304" pitchFamily="18" charset="0"/>
              </a:rPr>
              <a:t>.</a:t>
            </a:r>
          </a:p>
        </p:txBody>
      </p:sp>
      <p:cxnSp>
        <p:nvCxnSpPr>
          <p:cNvPr id="2" name="Straight Connector 1">
            <a:extLst>
              <a:ext uri="{FF2B5EF4-FFF2-40B4-BE49-F238E27FC236}">
                <a16:creationId xmlns:a16="http://schemas.microsoft.com/office/drawing/2014/main" id="{70E84B3E-4CED-7709-C0ED-61714423E40C}"/>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D3393E03-7263-ADFB-23AD-8505198A845E}"/>
              </a:ext>
            </a:extLst>
          </p:cNvPr>
          <p:cNvSpPr txBox="1">
            <a:spLocks/>
          </p:cNvSpPr>
          <p:nvPr/>
        </p:nvSpPr>
        <p:spPr>
          <a:xfrm>
            <a:off x="138651" y="4713110"/>
            <a:ext cx="242577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 researchgate.net</a:t>
            </a:r>
          </a:p>
        </p:txBody>
      </p:sp>
      <p:sp>
        <p:nvSpPr>
          <p:cNvPr id="4" name="TextBox 3"/>
          <p:cNvSpPr txBox="1"/>
          <p:nvPr/>
        </p:nvSpPr>
        <p:spPr>
          <a:xfrm>
            <a:off x="720969" y="1324708"/>
            <a:ext cx="7643446" cy="2862322"/>
          </a:xfrm>
          <a:prstGeom prst="rect">
            <a:avLst/>
          </a:prstGeom>
          <a:noFill/>
        </p:spPr>
        <p:txBody>
          <a:bodyPr wrap="square" rtlCol="0">
            <a:spAutoFit/>
          </a:bodyPr>
          <a:lstStyle/>
          <a:p>
            <a:r>
              <a:rPr lang="en-GB" sz="1200" dirty="0"/>
              <a:t>i) Providing a web-based bus ticket reservation function where a customer can </a:t>
            </a:r>
          </a:p>
          <a:p>
            <a:r>
              <a:rPr lang="en-GB" sz="1200" dirty="0"/>
              <a:t>buy bus ticket through the online system without a need to queue up at the </a:t>
            </a:r>
          </a:p>
          <a:p>
            <a:r>
              <a:rPr lang="en-GB" sz="1200" dirty="0"/>
              <a:t>counter to purchase a bus ticket.</a:t>
            </a:r>
          </a:p>
          <a:p>
            <a:r>
              <a:rPr lang="en-GB" sz="1200" dirty="0"/>
              <a:t> </a:t>
            </a:r>
          </a:p>
          <a:p>
            <a:r>
              <a:rPr lang="en-GB" sz="1200" dirty="0"/>
              <a:t>ii) Enabling customers to check the availability and types of busses online. </a:t>
            </a:r>
          </a:p>
          <a:p>
            <a:r>
              <a:rPr lang="en-GB" sz="1200" dirty="0"/>
              <a:t>Customer can check the time departure for every ITC bus through the </a:t>
            </a:r>
          </a:p>
          <a:p>
            <a:r>
              <a:rPr lang="en-GB" sz="1200" dirty="0"/>
              <a:t>system.</a:t>
            </a:r>
          </a:p>
          <a:p>
            <a:r>
              <a:rPr lang="en-GB" sz="1200" dirty="0"/>
              <a:t> </a:t>
            </a:r>
          </a:p>
          <a:p>
            <a:r>
              <a:rPr lang="en-GB" sz="1200" dirty="0"/>
              <a:t>iii) Easing bus ticket payment by obtaining a bank pin after payments is made to </a:t>
            </a:r>
          </a:p>
          <a:p>
            <a:r>
              <a:rPr lang="en-GB" sz="1200" dirty="0"/>
              <a:t>the various designated banks.</a:t>
            </a:r>
          </a:p>
          <a:p>
            <a:r>
              <a:rPr lang="en-GB" sz="1200" dirty="0"/>
              <a:t> </a:t>
            </a:r>
          </a:p>
          <a:p>
            <a:r>
              <a:rPr lang="en-GB" sz="1200" dirty="0"/>
              <a:t>iv) Ability of customers to cancel their reservation.</a:t>
            </a:r>
          </a:p>
          <a:p>
            <a:r>
              <a:rPr lang="en-GB" sz="1200" dirty="0"/>
              <a:t> </a:t>
            </a:r>
          </a:p>
          <a:p>
            <a:r>
              <a:rPr lang="en-GB" sz="1200" dirty="0"/>
              <a:t>v) Admin user privileges in updating and </a:t>
            </a:r>
            <a:r>
              <a:rPr lang="en-GB" sz="1200" dirty="0" err="1"/>
              <a:t>canceling</a:t>
            </a:r>
            <a:r>
              <a:rPr lang="en-GB" sz="1200" dirty="0"/>
              <a:t> payment, route and vehicle </a:t>
            </a:r>
          </a:p>
          <a:p>
            <a:r>
              <a:rPr lang="en-GB" sz="1200" dirty="0"/>
              <a:t>records. </a:t>
            </a:r>
          </a:p>
        </p:txBody>
      </p:sp>
    </p:spTree>
    <p:extLst>
      <p:ext uri="{BB962C8B-B14F-4D97-AF65-F5344CB8AC3E}">
        <p14:creationId xmlns:p14="http://schemas.microsoft.com/office/powerpoint/2010/main" val="1053913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Technology Used</a:t>
            </a:r>
            <a:endParaRPr lang="en-IN" sz="1600"/>
          </a:p>
        </p:txBody>
      </p:sp>
      <p:sp>
        <p:nvSpPr>
          <p:cNvPr id="2" name="Google Shape;62;g5fab984687_2_0">
            <a:extLst>
              <a:ext uri="{FF2B5EF4-FFF2-40B4-BE49-F238E27FC236}">
                <a16:creationId xmlns:a16="http://schemas.microsoft.com/office/drawing/2014/main" id="{07E1EAD1-F835-6956-77CD-17363121C17E}"/>
              </a:ext>
            </a:extLst>
          </p:cNvPr>
          <p:cNvSpPr txBox="1">
            <a:spLocks/>
          </p:cNvSpPr>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p:txBody>
      </p:sp>
      <p:graphicFrame>
        <p:nvGraphicFramePr>
          <p:cNvPr id="5" name="Diagram 4">
            <a:extLst>
              <a:ext uri="{FF2B5EF4-FFF2-40B4-BE49-F238E27FC236}">
                <a16:creationId xmlns:a16="http://schemas.microsoft.com/office/drawing/2014/main" id="{6907D582-D8F7-CF69-ABAE-503F64E8F161}"/>
              </a:ext>
            </a:extLst>
          </p:cNvPr>
          <p:cNvGraphicFramePr/>
          <p:nvPr>
            <p:extLst>
              <p:ext uri="{D42A27DB-BD31-4B8C-83A1-F6EECF244321}">
                <p14:modId xmlns:p14="http://schemas.microsoft.com/office/powerpoint/2010/main" val="4022671124"/>
              </p:ext>
            </p:extLst>
          </p:nvPr>
        </p:nvGraphicFramePr>
        <p:xfrm>
          <a:off x="-84668" y="615950"/>
          <a:ext cx="8951601"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a:extLst>
              <a:ext uri="{FF2B5EF4-FFF2-40B4-BE49-F238E27FC236}">
                <a16:creationId xmlns:a16="http://schemas.microsoft.com/office/drawing/2014/main" id="{DF48260F-742B-E32A-02FE-B142578BC1A4}"/>
              </a:ext>
            </a:extLst>
          </p:cNvPr>
          <p:cNvPicPr>
            <a:picLocks noChangeAspect="1"/>
          </p:cNvPicPr>
          <p:nvPr/>
        </p:nvPicPr>
        <p:blipFill>
          <a:blip r:embed="rId8"/>
          <a:stretch>
            <a:fillRect/>
          </a:stretch>
        </p:blipFill>
        <p:spPr>
          <a:xfrm>
            <a:off x="1021171" y="1723257"/>
            <a:ext cx="2956469" cy="2573047"/>
          </a:xfrm>
          <a:prstGeom prst="rect">
            <a:avLst/>
          </a:prstGeom>
        </p:spPr>
      </p:pic>
      <p:pic>
        <p:nvPicPr>
          <p:cNvPr id="11" name="Picture 10">
            <a:extLst>
              <a:ext uri="{FF2B5EF4-FFF2-40B4-BE49-F238E27FC236}">
                <a16:creationId xmlns:a16="http://schemas.microsoft.com/office/drawing/2014/main" id="{B089073F-18B7-3DD8-48EB-55DA0C87BA84}"/>
              </a:ext>
            </a:extLst>
          </p:cNvPr>
          <p:cNvPicPr>
            <a:picLocks noChangeAspect="1"/>
          </p:cNvPicPr>
          <p:nvPr/>
        </p:nvPicPr>
        <p:blipFill>
          <a:blip r:embed="rId9"/>
          <a:stretch>
            <a:fillRect/>
          </a:stretch>
        </p:blipFill>
        <p:spPr>
          <a:xfrm>
            <a:off x="4564380" y="1712692"/>
            <a:ext cx="4165599" cy="2090952"/>
          </a:xfrm>
          <a:prstGeom prst="rect">
            <a:avLst/>
          </a:prstGeom>
        </p:spPr>
      </p:pic>
      <p:sp>
        <p:nvSpPr>
          <p:cNvPr id="12" name="TextBox 11">
            <a:extLst>
              <a:ext uri="{FF2B5EF4-FFF2-40B4-BE49-F238E27FC236}">
                <a16:creationId xmlns:a16="http://schemas.microsoft.com/office/drawing/2014/main" id="{652B04F6-FDE4-25BD-3C19-D5DC09B99F1A}"/>
              </a:ext>
            </a:extLst>
          </p:cNvPr>
          <p:cNvSpPr txBox="1"/>
          <p:nvPr/>
        </p:nvSpPr>
        <p:spPr>
          <a:xfrm>
            <a:off x="1000361" y="1361511"/>
            <a:ext cx="3318484" cy="307777"/>
          </a:xfrm>
          <a:prstGeom prst="rect">
            <a:avLst/>
          </a:prstGeom>
          <a:noFill/>
        </p:spPr>
        <p:txBody>
          <a:bodyPr wrap="square" rtlCol="0">
            <a:spAutoFit/>
          </a:bodyPr>
          <a:lstStyle/>
          <a:p>
            <a:pPr algn="ctr"/>
            <a:r>
              <a:rPr lang="en-US"/>
              <a:t>Front-end</a:t>
            </a:r>
          </a:p>
        </p:txBody>
      </p:sp>
      <p:sp>
        <p:nvSpPr>
          <p:cNvPr id="13" name="TextBox 12">
            <a:extLst>
              <a:ext uri="{FF2B5EF4-FFF2-40B4-BE49-F238E27FC236}">
                <a16:creationId xmlns:a16="http://schemas.microsoft.com/office/drawing/2014/main" id="{02E6A23E-BD78-D77E-AD81-17D853BDDC74}"/>
              </a:ext>
            </a:extLst>
          </p:cNvPr>
          <p:cNvSpPr txBox="1"/>
          <p:nvPr/>
        </p:nvSpPr>
        <p:spPr>
          <a:xfrm>
            <a:off x="4865736" y="1287522"/>
            <a:ext cx="3580969" cy="307777"/>
          </a:xfrm>
          <a:prstGeom prst="rect">
            <a:avLst/>
          </a:prstGeom>
          <a:noFill/>
        </p:spPr>
        <p:txBody>
          <a:bodyPr wrap="square" rtlCol="0">
            <a:spAutoFit/>
          </a:bodyPr>
          <a:lstStyle/>
          <a:p>
            <a:pPr algn="ctr"/>
            <a:r>
              <a:rPr lang="en-US"/>
              <a:t>Back-end</a:t>
            </a:r>
          </a:p>
        </p:txBody>
      </p:sp>
      <p:cxnSp>
        <p:nvCxnSpPr>
          <p:cNvPr id="6" name="Straight Connector 5">
            <a:extLst>
              <a:ext uri="{FF2B5EF4-FFF2-40B4-BE49-F238E27FC236}">
                <a16:creationId xmlns:a16="http://schemas.microsoft.com/office/drawing/2014/main" id="{802A8F1A-67E8-0BA1-6B45-F0633689698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Google Shape;61;g5fab984687_2_0">
            <a:extLst>
              <a:ext uri="{FF2B5EF4-FFF2-40B4-BE49-F238E27FC236}">
                <a16:creationId xmlns:a16="http://schemas.microsoft.com/office/drawing/2014/main" id="{3447FF72-B82E-F4FB-B8A0-D3532FD4F749}"/>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endParaRPr lang="en-IN" sz="1000" dirty="0">
              <a:solidFill>
                <a:schemeClr val="tx1"/>
              </a:solidFill>
            </a:endParaRPr>
          </a:p>
        </p:txBody>
      </p:sp>
    </p:spTree>
    <p:extLst>
      <p:ext uri="{BB962C8B-B14F-4D97-AF65-F5344CB8AC3E}">
        <p14:creationId xmlns:p14="http://schemas.microsoft.com/office/powerpoint/2010/main" val="10832456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Modelling:</a:t>
            </a:r>
            <a:endParaRPr lang="en-IN" sz="1600" dirty="0"/>
          </a:p>
        </p:txBody>
      </p:sp>
      <p:cxnSp>
        <p:nvCxnSpPr>
          <p:cNvPr id="2" name="Straight Connector 1">
            <a:extLst>
              <a:ext uri="{FF2B5EF4-FFF2-40B4-BE49-F238E27FC236}">
                <a16:creationId xmlns:a16="http://schemas.microsoft.com/office/drawing/2014/main"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D2FA24E3-5201-10AD-6410-56F7C8331C21}"/>
              </a:ext>
            </a:extLst>
          </p:cNvPr>
          <p:cNvSpPr txBox="1">
            <a:spLocks/>
          </p:cNvSpPr>
          <p:nvPr/>
        </p:nvSpPr>
        <p:spPr>
          <a:xfrm>
            <a:off x="138652" y="4713110"/>
            <a:ext cx="249024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 academia.edu</a:t>
            </a:r>
          </a:p>
        </p:txBody>
      </p:sp>
      <p:sp>
        <p:nvSpPr>
          <p:cNvPr id="3" name="TextBox 2"/>
          <p:cNvSpPr txBox="1"/>
          <p:nvPr/>
        </p:nvSpPr>
        <p:spPr>
          <a:xfrm>
            <a:off x="457199" y="1227992"/>
            <a:ext cx="7754816" cy="954107"/>
          </a:xfrm>
          <a:prstGeom prst="rect">
            <a:avLst/>
          </a:prstGeom>
          <a:noFill/>
        </p:spPr>
        <p:txBody>
          <a:bodyPr wrap="square" rtlCol="0">
            <a:spAutoFit/>
          </a:bodyPr>
          <a:lstStyle/>
          <a:p>
            <a:pPr marL="285750" indent="-285750">
              <a:buFont typeface="Arial" pitchFamily="34" charset="0"/>
              <a:buChar char="•"/>
            </a:pPr>
            <a:r>
              <a:rPr lang="en-GB" dirty="0"/>
              <a:t>HOME/LOGIN PAGE</a:t>
            </a:r>
          </a:p>
          <a:p>
            <a:pPr marL="285750" indent="-285750">
              <a:buFont typeface="Arial" pitchFamily="34" charset="0"/>
              <a:buChar char="•"/>
            </a:pPr>
            <a:r>
              <a:rPr lang="en-GB" dirty="0"/>
              <a:t>FIND BUS PAGE</a:t>
            </a:r>
          </a:p>
          <a:p>
            <a:pPr marL="285750" indent="-285750">
              <a:buFont typeface="Arial" pitchFamily="34" charset="0"/>
              <a:buChar char="•"/>
            </a:pPr>
            <a:r>
              <a:rPr lang="en-GB" dirty="0"/>
              <a:t>SEE BOOKINGS PAGE</a:t>
            </a:r>
          </a:p>
          <a:p>
            <a:pPr marL="285750" indent="-285750">
              <a:buFont typeface="Arial" pitchFamily="34" charset="0"/>
              <a:buChar char="•"/>
            </a:pPr>
            <a:r>
              <a:rPr lang="en-GB" dirty="0"/>
              <a:t>LOGOUT PAGE</a:t>
            </a:r>
          </a:p>
        </p:txBody>
      </p:sp>
      <p:sp>
        <p:nvSpPr>
          <p:cNvPr id="4" name="TextBox 3"/>
          <p:cNvSpPr txBox="1"/>
          <p:nvPr/>
        </p:nvSpPr>
        <p:spPr>
          <a:xfrm>
            <a:off x="272561" y="2986453"/>
            <a:ext cx="8056685" cy="1384995"/>
          </a:xfrm>
          <a:prstGeom prst="rect">
            <a:avLst/>
          </a:prstGeom>
          <a:noFill/>
        </p:spPr>
        <p:txBody>
          <a:bodyPr wrap="square" rtlCol="0">
            <a:spAutoFit/>
          </a:bodyPr>
          <a:lstStyle/>
          <a:p>
            <a:r>
              <a:rPr lang="en-GB" dirty="0"/>
              <a:t>It is clear that the existing systems of booking are limited to fixed bus company services and </a:t>
            </a:r>
            <a:r>
              <a:rPr lang="en-GB" dirty="0" err="1"/>
              <a:t>donot</a:t>
            </a:r>
            <a:r>
              <a:rPr lang="en-GB" dirty="0"/>
              <a:t> provide mobile bus company service feature. This is therefore a bit expensive to the </a:t>
            </a:r>
            <a:r>
              <a:rPr lang="en-GB" dirty="0" err="1"/>
              <a:t>clientsas</a:t>
            </a:r>
            <a:r>
              <a:rPr lang="en-GB" dirty="0"/>
              <a:t> compared to when the bus company itself visits the clients who sometimes might be a </a:t>
            </a:r>
            <a:r>
              <a:rPr lang="en-GB" dirty="0" err="1"/>
              <a:t>singinggroup</a:t>
            </a:r>
            <a:r>
              <a:rPr lang="en-GB" dirty="0"/>
              <a:t> of 20 members or a band. Therefore, proposed system provides a module to select </a:t>
            </a:r>
            <a:r>
              <a:rPr lang="en-GB" dirty="0" err="1"/>
              <a:t>thenature</a:t>
            </a:r>
            <a:r>
              <a:rPr lang="en-GB" dirty="0"/>
              <a:t> of the bus company, i.e. either mobile or fixed and this helps the clients make order </a:t>
            </a:r>
            <a:r>
              <a:rPr lang="en-GB" dirty="0" err="1"/>
              <a:t>forthe</a:t>
            </a:r>
            <a:r>
              <a:rPr lang="en-GB" dirty="0"/>
              <a:t> bus company itself to visit them. This will reduce unnecessary costs and time consumption.</a:t>
            </a:r>
          </a:p>
        </p:txBody>
      </p:sp>
      <p:sp>
        <p:nvSpPr>
          <p:cNvPr id="6" name="TextBox 5"/>
          <p:cNvSpPr txBox="1"/>
          <p:nvPr/>
        </p:nvSpPr>
        <p:spPr>
          <a:xfrm>
            <a:off x="202223" y="2549769"/>
            <a:ext cx="2467708" cy="307777"/>
          </a:xfrm>
          <a:prstGeom prst="rect">
            <a:avLst/>
          </a:prstGeom>
          <a:noFill/>
        </p:spPr>
        <p:txBody>
          <a:bodyPr wrap="square" rtlCol="0">
            <a:spAutoFit/>
          </a:bodyPr>
          <a:lstStyle/>
          <a:p>
            <a:r>
              <a:rPr lang="en-IN" b="1" dirty="0">
                <a:solidFill>
                  <a:srgbClr val="213163"/>
                </a:solidFill>
              </a:rPr>
              <a:t>Results:</a:t>
            </a:r>
            <a:endParaRPr lang="en-GB" dirty="0"/>
          </a:p>
        </p:txBody>
      </p:sp>
    </p:spTree>
    <p:extLst>
      <p:ext uri="{BB962C8B-B14F-4D97-AF65-F5344CB8AC3E}">
        <p14:creationId xmlns:p14="http://schemas.microsoft.com/office/powerpoint/2010/main" val="28637250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B7586-5B6F-C8C7-E175-4BE77E8499ED}"/>
              </a:ext>
            </a:extLst>
          </p:cNvPr>
          <p:cNvSpPr>
            <a:spLocks noGrp="1"/>
          </p:cNvSpPr>
          <p:nvPr>
            <p:ph type="title"/>
          </p:nvPr>
        </p:nvSpPr>
        <p:spPr>
          <a:xfrm>
            <a:off x="155850" y="613142"/>
            <a:ext cx="8832300" cy="451933"/>
          </a:xfrm>
        </p:spPr>
        <p:txBody>
          <a:bodyPr/>
          <a:lstStyle/>
          <a:p>
            <a:pPr algn="ctr"/>
            <a:r>
              <a:rPr lang="en-US"/>
              <a:t>Homepage</a:t>
            </a:r>
          </a:p>
        </p:txBody>
      </p:sp>
      <p:sp>
        <p:nvSpPr>
          <p:cNvPr id="3" name="Text Placeholder 2">
            <a:extLst>
              <a:ext uri="{FF2B5EF4-FFF2-40B4-BE49-F238E27FC236}">
                <a16:creationId xmlns:a16="http://schemas.microsoft.com/office/drawing/2014/main" id="{AD94FBF9-636B-1E68-241E-ECCF1475C3E0}"/>
              </a:ext>
            </a:extLst>
          </p:cNvPr>
          <p:cNvSpPr>
            <a:spLocks noGrp="1"/>
          </p:cNvSpPr>
          <p:nvPr>
            <p:ph type="body" idx="1"/>
          </p:nvPr>
        </p:nvSpPr>
        <p:spPr>
          <a:xfrm>
            <a:off x="311699" y="1389600"/>
            <a:ext cx="8696833" cy="3179400"/>
          </a:xfrm>
        </p:spPr>
        <p:txBody>
          <a:bodyPr/>
          <a:lstStyle/>
          <a:p>
            <a:endParaRPr lang="en-US"/>
          </a:p>
        </p:txBody>
      </p:sp>
      <p:pic>
        <p:nvPicPr>
          <p:cNvPr id="6" name="Picture 5">
            <a:extLst>
              <a:ext uri="{FF2B5EF4-FFF2-40B4-BE49-F238E27FC236}">
                <a16:creationId xmlns:a16="http://schemas.microsoft.com/office/drawing/2014/main" id="{CE2E454C-9C73-D259-3068-2B0E642AF7FF}"/>
              </a:ext>
            </a:extLst>
          </p:cNvPr>
          <p:cNvPicPr>
            <a:picLocks noChangeAspect="1"/>
          </p:cNvPicPr>
          <p:nvPr/>
        </p:nvPicPr>
        <p:blipFill>
          <a:blip r:embed="rId3"/>
          <a:stretch>
            <a:fillRect/>
          </a:stretch>
        </p:blipFill>
        <p:spPr>
          <a:xfrm>
            <a:off x="311699" y="1347803"/>
            <a:ext cx="8754376" cy="3352517"/>
          </a:xfrm>
          <a:prstGeom prst="rect">
            <a:avLst/>
          </a:prstGeom>
        </p:spPr>
      </p:pic>
    </p:spTree>
    <p:extLst>
      <p:ext uri="{BB962C8B-B14F-4D97-AF65-F5344CB8AC3E}">
        <p14:creationId xmlns:p14="http://schemas.microsoft.com/office/powerpoint/2010/main" val="690875432"/>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3.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111</TotalTime>
  <Words>847</Words>
  <Application>Microsoft Office PowerPoint</Application>
  <PresentationFormat>On-screen Show (16:9)</PresentationFormat>
  <Paragraphs>83</Paragraphs>
  <Slides>14</Slides>
  <Notes>11</Notes>
  <HiddenSlides>0</HiddenSlides>
  <MMClips>0</MMClips>
  <ScaleCrop>false</ScaleCrop>
  <HeadingPairs>
    <vt:vector size="8" baseType="variant">
      <vt:variant>
        <vt:lpstr>Fonts Used</vt:lpstr>
      </vt:variant>
      <vt:variant>
        <vt:i4>6</vt:i4>
      </vt:variant>
      <vt:variant>
        <vt:lpstr>Theme</vt:lpstr>
      </vt:variant>
      <vt:variant>
        <vt:i4>1</vt:i4>
      </vt:variant>
      <vt:variant>
        <vt:lpstr>Slide Titles</vt:lpstr>
      </vt:variant>
      <vt:variant>
        <vt:i4>14</vt:i4>
      </vt:variant>
      <vt:variant>
        <vt:lpstr>Custom Shows</vt:lpstr>
      </vt:variant>
      <vt:variant>
        <vt:i4>1</vt:i4>
      </vt:variant>
    </vt:vector>
  </HeadingPairs>
  <TitlesOfParts>
    <vt:vector size="22" baseType="lpstr">
      <vt:lpstr>Arial</vt:lpstr>
      <vt:lpstr>Arial MT</vt:lpstr>
      <vt:lpstr>Calibri</vt:lpstr>
      <vt:lpstr>Söhne</vt:lpstr>
      <vt:lpstr>Times New Roman</vt:lpstr>
      <vt:lpstr>Wingdings</vt:lpstr>
      <vt:lpstr>Simple Light</vt:lpstr>
      <vt:lpstr>PowerPoint Presentation</vt:lpstr>
      <vt:lpstr>PowerPoint Presentation</vt:lpstr>
      <vt:lpstr>Abstract</vt:lpstr>
      <vt:lpstr>Problem Statement</vt:lpstr>
      <vt:lpstr>Project Overview</vt:lpstr>
      <vt:lpstr>Proposed Solution</vt:lpstr>
      <vt:lpstr>Technology Used</vt:lpstr>
      <vt:lpstr>Modelling:</vt:lpstr>
      <vt:lpstr>Homepage</vt:lpstr>
      <vt:lpstr>Service-Page</vt:lpstr>
      <vt:lpstr>Departments-Page</vt:lpstr>
      <vt:lpstr>Future Enhancements: </vt:lpstr>
      <vt:lpstr>Conclusion</vt:lpstr>
      <vt:lpstr>Thank You!</vt:lpstr>
      <vt:lpstr>Custom Show 1</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prakash raj</cp:lastModifiedBy>
  <cp:revision>16</cp:revision>
  <dcterms:modified xsi:type="dcterms:W3CDTF">2024-04-09T06:26:07Z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

<file path=docProps/thumbnail.jpeg>
</file>